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Bahnschrift Condensed" panose="020B0502040204020203" pitchFamily="34" charset="0"/>
      <p:regular r:id="rId8"/>
      <p:bold r:id="rId9"/>
    </p:embeddedFont>
    <p:embeddedFont>
      <p:font typeface="Arial Black" panose="020B0A04020102020204" pitchFamily="34" charset="0"/>
      <p:bold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0D0D0D"/>
    <a:srgbClr val="33342F"/>
    <a:srgbClr val="FEBF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E0BB-FA1D-4B1D-909B-E54602653478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25AD-4963-4441-8ACF-1721691943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282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E0BB-FA1D-4B1D-909B-E54602653478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25AD-4963-4441-8ACF-1721691943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4660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E0BB-FA1D-4B1D-909B-E54602653478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25AD-4963-4441-8ACF-1721691943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32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E0BB-FA1D-4B1D-909B-E54602653478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25AD-4963-4441-8ACF-1721691943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205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E0BB-FA1D-4B1D-909B-E54602653478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25AD-4963-4441-8ACF-1721691943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36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E0BB-FA1D-4B1D-909B-E54602653478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25AD-4963-4441-8ACF-1721691943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6775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E0BB-FA1D-4B1D-909B-E54602653478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25AD-4963-4441-8ACF-1721691943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58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E0BB-FA1D-4B1D-909B-E54602653478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25AD-4963-4441-8ACF-1721691943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58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E0BB-FA1D-4B1D-909B-E54602653478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25AD-4963-4441-8ACF-1721691943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11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E0BB-FA1D-4B1D-909B-E54602653478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25AD-4963-4441-8ACF-1721691943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813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E0BB-FA1D-4B1D-909B-E54602653478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D25AD-4963-4441-8ACF-1721691943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135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1E0BB-FA1D-4B1D-909B-E54602653478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D25AD-4963-4441-8ACF-1721691943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338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t.me/mate_izhevsk" TargetMode="External"/><Relationship Id="rId7" Type="http://schemas.openxmlformats.org/officeDocument/2006/relationships/image" Target="../media/image7.png"/><Relationship Id="rId2" Type="http://schemas.openxmlformats.org/officeDocument/2006/relationships/hyperlink" Target="mailto:mate_izhevsk@bk.r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matemy.tilda.ws/" TargetMode="External"/><Relationship Id="rId4" Type="http://schemas.openxmlformats.org/officeDocument/2006/relationships/hyperlink" Target="https://vk.com/public218299354" TargetMode="Externa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96288" y="2805410"/>
            <a:ext cx="4132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FF9933"/>
                </a:solidFill>
                <a:latin typeface="Bahnschrift Condensed" panose="020B0502040204020203" pitchFamily="34" charset="0"/>
              </a:rPr>
              <a:t>MATE</a:t>
            </a:r>
            <a:endParaRPr lang="ru-RU" sz="5400" dirty="0">
              <a:solidFill>
                <a:srgbClr val="FF9933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90873" y="3626138"/>
            <a:ext cx="2943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rgbClr val="FF9933"/>
                </a:solidFill>
                <a:latin typeface="Bahnschrift Condensed" panose="020B0502040204020203" pitchFamily="34" charset="0"/>
              </a:rPr>
              <a:t>Приложения для тех, кто любит гулять</a:t>
            </a:r>
            <a:endParaRPr lang="ru-RU" sz="1600" dirty="0">
              <a:solidFill>
                <a:srgbClr val="FF9933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62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ый треугольник 15"/>
          <p:cNvSpPr/>
          <p:nvPr/>
        </p:nvSpPr>
        <p:spPr>
          <a:xfrm flipH="1">
            <a:off x="6798560" y="1315720"/>
            <a:ext cx="2379305" cy="4665980"/>
          </a:xfrm>
          <a:prstGeom prst="rtTriangle">
            <a:avLst/>
          </a:prstGeom>
          <a:solidFill>
            <a:srgbClr val="FF9933">
              <a:alpha val="7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9177864" y="1315720"/>
            <a:ext cx="2544235" cy="4665980"/>
          </a:xfrm>
          <a:prstGeom prst="rect">
            <a:avLst/>
          </a:prstGeom>
          <a:solidFill>
            <a:srgbClr val="FF9933">
              <a:alpha val="7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191" y="-761332"/>
            <a:ext cx="5313436" cy="976014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9799" y="2239050"/>
            <a:ext cx="452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 panose="020B0A04020102020204" pitchFamily="34" charset="0"/>
              </a:rPr>
              <a:t>My Attractive Time Entertainment</a:t>
            </a:r>
            <a:endParaRPr lang="ru-RU" dirty="0">
              <a:solidFill>
                <a:srgbClr val="0D0D0D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9798" y="1315720"/>
            <a:ext cx="2329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9933"/>
                </a:solidFill>
                <a:latin typeface="Arial Black" panose="020B0A04020102020204" pitchFamily="34" charset="0"/>
              </a:rPr>
              <a:t>MATE</a:t>
            </a:r>
            <a:endParaRPr lang="ru-RU" sz="5400" dirty="0">
              <a:solidFill>
                <a:srgbClr val="FF9933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9799" y="2626642"/>
            <a:ext cx="615257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Bahnschrift Condensed" panose="020B0502040204020203" pitchFamily="34" charset="0"/>
              </a:rPr>
              <a:t>В современном мире все реже можно встретить гуляющих детей, которые как раньше беззаботно болтают, смеются и просто банально проводят весело время в компании друзей. </a:t>
            </a:r>
            <a:r>
              <a:rPr lang="ru-RU" sz="1600" dirty="0" err="1">
                <a:latin typeface="Bahnschrift Condensed" panose="020B0502040204020203" pitchFamily="34" charset="0"/>
              </a:rPr>
              <a:t>Цифровизация</a:t>
            </a:r>
            <a:r>
              <a:rPr lang="ru-RU" sz="1600" dirty="0">
                <a:latin typeface="Bahnschrift Condensed" panose="020B0502040204020203" pitchFamily="34" charset="0"/>
              </a:rPr>
              <a:t> - это главная проблема современного мира, большинство людей все чаще предпочитают "общение с монитором" реальному общению. Когда же дело доходит до прогулок на свежем воздухе, когда человек хочет погулять со своими друзьями, он резко осознает, то из 300 друзей в социальных сетях у него нет никого, с кем бы он мог сходить на прогулку: кто-то занят, кто-то живет в другом городе, а кто-то попросту не хочет. Не хватка друзей, вот проблема с которой сталкивается большинство подростков. Стоить отметить, что некоторые из подростков </a:t>
            </a:r>
            <a:r>
              <a:rPr lang="ru-RU" sz="1600" dirty="0" err="1">
                <a:latin typeface="Bahnschrift Condensed" panose="020B0502040204020203" pitchFamily="34" charset="0"/>
              </a:rPr>
              <a:t>загруженны</a:t>
            </a:r>
            <a:r>
              <a:rPr lang="ru-RU" sz="1600" dirty="0">
                <a:latin typeface="Bahnschrift Condensed" panose="020B0502040204020203" pitchFamily="34" charset="0"/>
              </a:rPr>
              <a:t> учебой, переживают из-за </a:t>
            </a:r>
            <a:r>
              <a:rPr lang="ru-RU" sz="1600" dirty="0" err="1">
                <a:latin typeface="Bahnschrift Condensed" panose="020B0502040204020203" pitchFamily="34" charset="0"/>
              </a:rPr>
              <a:t>гредущих</a:t>
            </a:r>
            <a:r>
              <a:rPr lang="ru-RU" sz="1600" dirty="0">
                <a:latin typeface="Bahnschrift Condensed" panose="020B0502040204020203" pitchFamily="34" charset="0"/>
              </a:rPr>
              <a:t> </a:t>
            </a:r>
            <a:r>
              <a:rPr lang="ru-RU" sz="1600" dirty="0" smtClean="0">
                <a:latin typeface="Bahnschrift Condensed" panose="020B0502040204020203" pitchFamily="34" charset="0"/>
              </a:rPr>
              <a:t>экзаменов</a:t>
            </a:r>
            <a:r>
              <a:rPr lang="en-US" sz="1600" dirty="0" smtClean="0">
                <a:latin typeface="Bahnschrift Condensed" panose="020B0502040204020203" pitchFamily="34" charset="0"/>
              </a:rPr>
              <a:t>, </a:t>
            </a:r>
            <a:r>
              <a:rPr lang="ru-RU" sz="1600" dirty="0" smtClean="0">
                <a:latin typeface="Bahnschrift Condensed" panose="020B0502040204020203" pitchFamily="34" charset="0"/>
              </a:rPr>
              <a:t>всем </a:t>
            </a:r>
            <a:r>
              <a:rPr lang="ru-RU" sz="1600" dirty="0">
                <a:latin typeface="Bahnschrift Condensed" panose="020B0502040204020203" pitchFamily="34" charset="0"/>
              </a:rPr>
              <a:t>им </a:t>
            </a:r>
            <a:r>
              <a:rPr lang="ru-RU" sz="1600" dirty="0" err="1">
                <a:latin typeface="Bahnschrift Condensed" panose="020B0502040204020203" pitchFamily="34" charset="0"/>
              </a:rPr>
              <a:t>обязательо</a:t>
            </a:r>
            <a:r>
              <a:rPr lang="ru-RU" sz="1600" dirty="0">
                <a:latin typeface="Bahnschrift Condensed" panose="020B0502040204020203" pitchFamily="34" charset="0"/>
              </a:rPr>
              <a:t> нужно ходить, гулять, дышать свежим воздухом. </a:t>
            </a:r>
            <a:r>
              <a:rPr lang="ru-RU" sz="1600" dirty="0" smtClean="0">
                <a:latin typeface="Bahnschrift Condensed" panose="020B0502040204020203" pitchFamily="34" charset="0"/>
              </a:rPr>
              <a:t>Приложение </a:t>
            </a:r>
            <a:r>
              <a:rPr lang="ru-RU" sz="1600" dirty="0">
                <a:solidFill>
                  <a:srgbClr val="FF9933"/>
                </a:solidFill>
                <a:latin typeface="Bahnschrift Condensed" panose="020B0502040204020203" pitchFamily="34" charset="0"/>
              </a:rPr>
              <a:t>MATE</a:t>
            </a:r>
            <a:r>
              <a:rPr lang="ru-RU" sz="1600" dirty="0">
                <a:latin typeface="Bahnschrift Condensed" panose="020B0502040204020203" pitchFamily="34" charset="0"/>
              </a:rPr>
              <a:t>, дословно "</a:t>
            </a:r>
            <a:r>
              <a:rPr lang="ru-RU" sz="1600" dirty="0" smtClean="0">
                <a:solidFill>
                  <a:srgbClr val="FF9933"/>
                </a:solidFill>
                <a:latin typeface="Bahnschrift Condensed" panose="020B0502040204020203" pitchFamily="34" charset="0"/>
              </a:rPr>
              <a:t>друг</a:t>
            </a:r>
            <a:r>
              <a:rPr lang="en-US" sz="1600" dirty="0" smtClean="0">
                <a:latin typeface="Bahnschrift Condensed" panose="020B0502040204020203" pitchFamily="34" charset="0"/>
              </a:rPr>
              <a:t>”</a:t>
            </a:r>
            <a:r>
              <a:rPr lang="ru-RU" sz="1600" dirty="0" smtClean="0">
                <a:latin typeface="Bahnschrift Condensed" panose="020B0502040204020203" pitchFamily="34" charset="0"/>
              </a:rPr>
              <a:t> </a:t>
            </a:r>
            <a:r>
              <a:rPr lang="ru-RU" sz="1600" dirty="0">
                <a:latin typeface="Bahnschrift Condensed" panose="020B0502040204020203" pitchFamily="34" charset="0"/>
              </a:rPr>
              <a:t>позволит найти друга для прогулки, для похода в театр, да вообще для любого мероприятия!</a:t>
            </a:r>
            <a:endParaRPr lang="ru-RU" sz="1600" dirty="0">
              <a:solidFill>
                <a:srgbClr val="0D0D0D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00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/>
          <p:cNvSpPr/>
          <p:nvPr/>
        </p:nvSpPr>
        <p:spPr>
          <a:xfrm>
            <a:off x="0" y="-12016"/>
            <a:ext cx="4102100" cy="6870015"/>
          </a:xfrm>
          <a:prstGeom prst="rect">
            <a:avLst/>
          </a:prstGeom>
          <a:solidFill>
            <a:srgbClr val="FF9933">
              <a:alpha val="7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672018" y="496217"/>
            <a:ext cx="2758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Лента Новостей</a:t>
            </a:r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8" name="Группа 27"/>
          <p:cNvGrpSpPr/>
          <p:nvPr/>
        </p:nvGrpSpPr>
        <p:grpSpPr>
          <a:xfrm>
            <a:off x="607763" y="1248022"/>
            <a:ext cx="2753206" cy="5041900"/>
            <a:chOff x="8649239" y="1803400"/>
            <a:chExt cx="3263361" cy="5994400"/>
          </a:xfrm>
        </p:grpSpPr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9239" y="1803400"/>
              <a:ext cx="3263361" cy="5994400"/>
            </a:xfrm>
            <a:prstGeom prst="rect">
              <a:avLst/>
            </a:prstGeom>
          </p:spPr>
        </p:pic>
        <p:pic>
          <p:nvPicPr>
            <p:cNvPr id="3080" name="Picture 8" descr="лента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8285" y="2146300"/>
              <a:ext cx="2272666" cy="419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Прямоугольник 43"/>
          <p:cNvSpPr/>
          <p:nvPr/>
        </p:nvSpPr>
        <p:spPr>
          <a:xfrm>
            <a:off x="8089900" y="0"/>
            <a:ext cx="4102100" cy="6858000"/>
          </a:xfrm>
          <a:prstGeom prst="rect">
            <a:avLst/>
          </a:prstGeom>
          <a:solidFill>
            <a:srgbClr val="FF9933">
              <a:alpha val="7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/>
          <p:cNvSpPr txBox="1"/>
          <p:nvPr/>
        </p:nvSpPr>
        <p:spPr>
          <a:xfrm>
            <a:off x="8425909" y="5452822"/>
            <a:ext cx="3430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Раздел</a:t>
            </a:r>
            <a:r>
              <a:rPr lang="ru-RU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, в котором пользователь может выставить фильтры для того, чтобы найти интересующие его мероприятия (посты)</a:t>
            </a:r>
            <a:endParaRPr lang="en-US" sz="1600" dirty="0" smtClean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757060" y="491519"/>
            <a:ext cx="2758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Поиск</a:t>
            </a:r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74118" y="491519"/>
            <a:ext cx="2758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rgbClr val="FF9933"/>
                </a:solidFill>
                <a:latin typeface="Arial Black" panose="020B0A04020102020204" pitchFamily="34" charset="0"/>
              </a:rPr>
              <a:t>Профиль</a:t>
            </a:r>
            <a:endParaRPr lang="ru-RU" sz="2000" dirty="0">
              <a:solidFill>
                <a:srgbClr val="FF9933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52" name="Группа 51"/>
          <p:cNvGrpSpPr/>
          <p:nvPr/>
        </p:nvGrpSpPr>
        <p:grpSpPr>
          <a:xfrm>
            <a:off x="8761918" y="1241919"/>
            <a:ext cx="2753206" cy="5041900"/>
            <a:chOff x="8768123" y="1383148"/>
            <a:chExt cx="2753206" cy="5041900"/>
          </a:xfrm>
        </p:grpSpPr>
        <p:pic>
          <p:nvPicPr>
            <p:cNvPr id="48" name="Рисунок 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8123" y="1383148"/>
              <a:ext cx="2753206" cy="5041900"/>
            </a:xfrm>
            <a:prstGeom prst="rect">
              <a:avLst/>
            </a:prstGeom>
          </p:spPr>
        </p:pic>
        <p:pic>
          <p:nvPicPr>
            <p:cNvPr id="3086" name="Picture 14" descr="search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4960" y="1706880"/>
              <a:ext cx="1905000" cy="3420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Группа 36"/>
          <p:cNvGrpSpPr/>
          <p:nvPr/>
        </p:nvGrpSpPr>
        <p:grpSpPr>
          <a:xfrm>
            <a:off x="4719397" y="1248022"/>
            <a:ext cx="2753206" cy="5041900"/>
            <a:chOff x="4666023" y="1355258"/>
            <a:chExt cx="2753206" cy="5041900"/>
          </a:xfrm>
        </p:grpSpPr>
        <p:pic>
          <p:nvPicPr>
            <p:cNvPr id="60" name="Рисунок 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023" y="1355258"/>
              <a:ext cx="2753206" cy="5041900"/>
            </a:xfrm>
            <a:prstGeom prst="rect">
              <a:avLst/>
            </a:prstGeom>
          </p:spPr>
        </p:pic>
        <p:pic>
          <p:nvPicPr>
            <p:cNvPr id="3088" name="Picture 16" descr="профиль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683" y="1619545"/>
              <a:ext cx="1931885" cy="3508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TextBox 62"/>
          <p:cNvSpPr txBox="1"/>
          <p:nvPr/>
        </p:nvSpPr>
        <p:spPr>
          <a:xfrm>
            <a:off x="363276" y="5426683"/>
            <a:ext cx="32283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Р</a:t>
            </a:r>
            <a:r>
              <a:rPr lang="ru-RU" sz="16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аздел </a:t>
            </a:r>
            <a:r>
              <a:rPr lang="ru-RU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приложения, где </a:t>
            </a:r>
            <a:r>
              <a:rPr lang="ru-RU" sz="16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пользователю </a:t>
            </a:r>
            <a:r>
              <a:rPr lang="ru-RU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будут предложены посты, размешенные поблизости (</a:t>
            </a:r>
            <a:r>
              <a:rPr lang="ru-RU" sz="16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т.е</a:t>
            </a:r>
            <a:r>
              <a:rPr lang="ru-RU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 рядом с пользователем по </a:t>
            </a:r>
            <a:r>
              <a:rPr lang="ru-RU" sz="16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геолокации</a:t>
            </a:r>
            <a:r>
              <a:rPr lang="ru-RU" sz="16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)</a:t>
            </a:r>
            <a:endParaRPr lang="en-US" sz="1600" dirty="0" smtClean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4464159" y="5452822"/>
            <a:ext cx="32636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FF9933"/>
                </a:solidFill>
                <a:latin typeface="Bahnschrift Condensed" panose="020B0502040204020203" pitchFamily="34" charset="0"/>
              </a:rPr>
              <a:t>И</a:t>
            </a:r>
            <a:r>
              <a:rPr lang="ru-RU" sz="1600" b="0" i="0" dirty="0" smtClean="0">
                <a:solidFill>
                  <a:srgbClr val="FF9933"/>
                </a:solidFill>
                <a:effectLst/>
                <a:latin typeface="Bahnschrift Condensed" panose="020B0502040204020203" pitchFamily="34" charset="0"/>
              </a:rPr>
              <a:t>нформация о пользователе (номер телефона, ФИО, имя пользователя, "о себе"), фото (</a:t>
            </a:r>
            <a:r>
              <a:rPr lang="ru-RU" sz="1600" b="0" i="0" dirty="0" err="1" smtClean="0">
                <a:solidFill>
                  <a:srgbClr val="FF9933"/>
                </a:solidFill>
                <a:effectLst/>
                <a:latin typeface="Bahnschrift Condensed" panose="020B0502040204020203" pitchFamily="34" charset="0"/>
              </a:rPr>
              <a:t>аватарка</a:t>
            </a:r>
            <a:r>
              <a:rPr lang="ru-RU" sz="1600" b="0" i="0" dirty="0" smtClean="0">
                <a:solidFill>
                  <a:srgbClr val="FF9933"/>
                </a:solidFill>
                <a:effectLst/>
                <a:latin typeface="Bahnschrift Condensed" panose="020B0502040204020203" pitchFamily="34" charset="0"/>
              </a:rPr>
              <a:t>), информация о всех мероприятиях</a:t>
            </a:r>
            <a:endParaRPr lang="ru-RU" sz="1600" b="0" i="0" dirty="0">
              <a:solidFill>
                <a:srgbClr val="FF9933"/>
              </a:solidFill>
              <a:effectLst/>
              <a:latin typeface="Bahnschrift Condensed" panose="020B0502040204020203" pitchFamily="34" charset="0"/>
            </a:endParaRPr>
          </a:p>
        </p:txBody>
      </p:sp>
      <p:cxnSp>
        <p:nvCxnSpPr>
          <p:cNvPr id="55" name="Прямая соединительная линия 54"/>
          <p:cNvCxnSpPr/>
          <p:nvPr/>
        </p:nvCxnSpPr>
        <p:spPr>
          <a:xfrm>
            <a:off x="0" y="1104900"/>
            <a:ext cx="4102100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Прямоугольник 55"/>
          <p:cNvSpPr/>
          <p:nvPr/>
        </p:nvSpPr>
        <p:spPr>
          <a:xfrm>
            <a:off x="672018" y="333375"/>
            <a:ext cx="2688951" cy="73342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Прямоугольник 69"/>
          <p:cNvSpPr/>
          <p:nvPr/>
        </p:nvSpPr>
        <p:spPr>
          <a:xfrm>
            <a:off x="8826173" y="324861"/>
            <a:ext cx="2688951" cy="73342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Прямоугольник 71"/>
          <p:cNvSpPr/>
          <p:nvPr/>
        </p:nvSpPr>
        <p:spPr>
          <a:xfrm>
            <a:off x="4808674" y="324860"/>
            <a:ext cx="2688951" cy="733425"/>
          </a:xfrm>
          <a:prstGeom prst="rect">
            <a:avLst/>
          </a:prstGeom>
          <a:noFill/>
          <a:ln w="571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672018" y="344920"/>
            <a:ext cx="2688951" cy="73342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75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-5968" y="0"/>
            <a:ext cx="6721092" cy="6858000"/>
          </a:xfrm>
          <a:prstGeom prst="rect">
            <a:avLst/>
          </a:prstGeom>
          <a:solidFill>
            <a:srgbClr val="FF9933">
              <a:alpha val="7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638173" y="1797606"/>
            <a:ext cx="5391151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Bahnschrift Condensed" panose="020B0502040204020203" pitchFamily="34" charset="0"/>
              </a:rPr>
              <a:t>ТАМ</a:t>
            </a:r>
            <a:r>
              <a:rPr lang="ru-RU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 — общий рынок всех мобильных приложений объединяющих людей по интересам в России (В России проживает примерно 146 млн чел из них примерно 76% — используют смартфоны ,т.е. общий объем рынка 110млн человек). </a:t>
            </a:r>
            <a:endParaRPr lang="ru-RU" sz="1600" dirty="0" smtClean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ru-RU" sz="1600" dirty="0" smtClean="0">
                <a:latin typeface="Bahnschrift Condensed" panose="020B0502040204020203" pitchFamily="34" charset="0"/>
              </a:rPr>
              <a:t>SAM</a:t>
            </a:r>
            <a:r>
              <a:rPr lang="ru-RU" sz="16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— рынок таких же мобильных приложений ( объединяющих подростков 13-18лет) по интересам для смартфона в России (8,7 млн человек взято из Население России по возрастам (статистика и таблицы), Распределение население по возрастным группам (rusind.ru)). </a:t>
            </a:r>
            <a:endParaRPr lang="ru-RU" sz="1600" dirty="0" smtClean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ru-RU" sz="1600" dirty="0" smtClean="0">
                <a:latin typeface="Bahnschrift Condensed" panose="020B0502040204020203" pitchFamily="34" charset="0"/>
              </a:rPr>
              <a:t>SOM</a:t>
            </a:r>
            <a:r>
              <a:rPr lang="ru-RU" sz="16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— реально достижимый рынок для нашего продукта. При оценке сверху 10% от SAM это примерно 1 млн человек </a:t>
            </a:r>
            <a:endParaRPr lang="ru-RU" sz="1600" dirty="0" smtClean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ru-RU" sz="16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Объем </a:t>
            </a:r>
            <a:r>
              <a:rPr lang="ru-RU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SAM рынка Удмуртии 75000 (это число учеников сдающих ГИА *4 (6-9класс)+ число учеников сдающих ЕГЭ*2 (10- 11класс)) — открытые данные </a:t>
            </a:r>
            <a:r>
              <a:rPr lang="ru-RU" sz="16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Минобр</a:t>
            </a:r>
            <a:r>
              <a:rPr lang="ru-RU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. УР. Если так же считать то объем рынка SAM России примерно 7 млн человек. В городах живет примерно 75% населения. Учитывая это, SAM составляет 5,25млн человек. и 10% от этого будет 525 </a:t>
            </a:r>
            <a:r>
              <a:rPr lang="ru-RU" sz="16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тыс.человек</a:t>
            </a:r>
            <a:r>
              <a:rPr lang="ru-RU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. Но даже это не плохая оценка, т.к. это не деньги, а люди. И число подростков с проблемами общения будет расти со временем.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7283066" y="1289625"/>
            <a:ext cx="4295775" cy="4278094"/>
            <a:chOff x="7077075" y="1411397"/>
            <a:chExt cx="4295775" cy="4278094"/>
          </a:xfrm>
        </p:grpSpPr>
        <p:sp>
          <p:nvSpPr>
            <p:cNvPr id="4" name="Овал 3"/>
            <p:cNvSpPr/>
            <p:nvPr/>
          </p:nvSpPr>
          <p:spPr>
            <a:xfrm>
              <a:off x="7077075" y="1411397"/>
              <a:ext cx="4295775" cy="427809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/>
            <p:cNvSpPr/>
            <p:nvPr/>
          </p:nvSpPr>
          <p:spPr>
            <a:xfrm>
              <a:off x="7477124" y="2286000"/>
              <a:ext cx="3495675" cy="3403491"/>
            </a:xfrm>
            <a:prstGeom prst="ellipse">
              <a:avLst/>
            </a:prstGeom>
            <a:solidFill>
              <a:srgbClr val="FF9933">
                <a:alpha val="5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Овал 5"/>
            <p:cNvSpPr/>
            <p:nvPr/>
          </p:nvSpPr>
          <p:spPr>
            <a:xfrm>
              <a:off x="7977186" y="3251091"/>
              <a:ext cx="2495549" cy="2438400"/>
            </a:xfrm>
            <a:prstGeom prst="ellipse">
              <a:avLst/>
            </a:prstGeom>
            <a:solidFill>
              <a:srgbClr val="FF9933"/>
            </a:solidFill>
            <a:ln w="28575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8977134" y="1612940"/>
              <a:ext cx="4956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>
                  <a:solidFill>
                    <a:srgbClr val="FF9933"/>
                  </a:solidFill>
                  <a:latin typeface="Bahnschrift Condensed" panose="020B0502040204020203" pitchFamily="34" charset="0"/>
                </a:rPr>
                <a:t>ТАМ</a:t>
              </a:r>
              <a:endParaRPr lang="ru-RU" dirty="0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658137" y="1857137"/>
              <a:ext cx="11336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>
                  <a:solidFill>
                    <a:srgbClr val="FF9933"/>
                  </a:solidFill>
                  <a:latin typeface="Bahnschrift Condensed" panose="020B0502040204020203" pitchFamily="34" charset="0"/>
                </a:rPr>
                <a:t>146 млн чел </a:t>
              </a:r>
              <a:endParaRPr lang="ru-RU" dirty="0">
                <a:solidFill>
                  <a:srgbClr val="FF9933"/>
                </a:solidFill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8977134" y="2484954"/>
              <a:ext cx="5148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Bahnschrift Condensed" panose="020B0502040204020203" pitchFamily="34" charset="0"/>
                </a:rPr>
                <a:t>S</a:t>
              </a:r>
              <a:r>
                <a:rPr lang="ru-RU" dirty="0" smtClean="0">
                  <a:latin typeface="Bahnschrift Condensed" panose="020B0502040204020203" pitchFamily="34" charset="0"/>
                </a:rPr>
                <a:t>АМ</a:t>
              </a:r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8702218" y="2762697"/>
              <a:ext cx="10454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Bahnschrift Condensed" panose="020B0502040204020203" pitchFamily="34" charset="0"/>
                </a:rPr>
                <a:t>~9</a:t>
              </a:r>
              <a:r>
                <a:rPr lang="ru-RU" dirty="0" smtClean="0">
                  <a:latin typeface="Bahnschrift Condensed" panose="020B0502040204020203" pitchFamily="34" charset="0"/>
                </a:rPr>
                <a:t> </a:t>
              </a:r>
              <a:r>
                <a:rPr lang="ru-RU" dirty="0">
                  <a:latin typeface="Bahnschrift Condensed" panose="020B0502040204020203" pitchFamily="34" charset="0"/>
                </a:rPr>
                <a:t>млн чел </a:t>
              </a:r>
              <a:endParaRPr lang="ru-RU" dirty="0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977134" y="4166563"/>
              <a:ext cx="5164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SO</a:t>
              </a:r>
              <a:r>
                <a:rPr lang="ru-RU" dirty="0" smtClean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М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8847292" y="4470291"/>
              <a:ext cx="9444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1 </a:t>
              </a:r>
              <a:r>
                <a:rPr lang="ru-RU" dirty="0" smtClean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млн </a:t>
              </a:r>
              <a:r>
                <a:rPr lang="ru-RU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чел 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48644" y="809625"/>
            <a:ext cx="3570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Анализ Рынка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214943" y="735299"/>
            <a:ext cx="4157157" cy="73342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4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91819" y="428625"/>
            <a:ext cx="502733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FF9933"/>
                </a:solidFill>
                <a:latin typeface="Arial Black" panose="020B0A04020102020204" pitchFamily="34" charset="0"/>
              </a:rPr>
              <a:t>Анализ Конкурентов</a:t>
            </a:r>
            <a:endParaRPr lang="ru-RU" sz="3200" dirty="0">
              <a:solidFill>
                <a:srgbClr val="FF9933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758118" y="354299"/>
            <a:ext cx="5576382" cy="733425"/>
          </a:xfrm>
          <a:prstGeom prst="rect">
            <a:avLst/>
          </a:prstGeom>
          <a:noFill/>
          <a:ln w="571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427120" y="1228725"/>
            <a:ext cx="22383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dirty="0" smtClean="0">
                <a:solidFill>
                  <a:srgbClr val="FF9933"/>
                </a:solidFill>
                <a:latin typeface="Arial Black" panose="020B0A04020102020204" pitchFamily="34" charset="0"/>
              </a:rPr>
              <a:t>Прямых конкурентов нет!</a:t>
            </a:r>
            <a:endParaRPr lang="ru-RU" sz="1100" dirty="0">
              <a:solidFill>
                <a:srgbClr val="FF9933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05425" y="1087725"/>
            <a:ext cx="2457449" cy="512476"/>
          </a:xfrm>
          <a:prstGeom prst="rect">
            <a:avLst/>
          </a:prstGeom>
          <a:noFill/>
          <a:ln w="571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078206"/>
              </p:ext>
            </p:extLst>
          </p:nvPr>
        </p:nvGraphicFramePr>
        <p:xfrm>
          <a:off x="324405" y="2100791"/>
          <a:ext cx="11381819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3554">
                  <a:extLst>
                    <a:ext uri="{9D8B030D-6E8A-4147-A177-3AD203B41FA5}">
                      <a16:colId xmlns:a16="http://schemas.microsoft.com/office/drawing/2014/main" val="1525573030"/>
                    </a:ext>
                  </a:extLst>
                </a:gridCol>
                <a:gridCol w="3399306">
                  <a:extLst>
                    <a:ext uri="{9D8B030D-6E8A-4147-A177-3AD203B41FA5}">
                      <a16:colId xmlns:a16="http://schemas.microsoft.com/office/drawing/2014/main" val="950416036"/>
                    </a:ext>
                  </a:extLst>
                </a:gridCol>
                <a:gridCol w="3784497">
                  <a:extLst>
                    <a:ext uri="{9D8B030D-6E8A-4147-A177-3AD203B41FA5}">
                      <a16:colId xmlns:a16="http://schemas.microsoft.com/office/drawing/2014/main" val="3766542268"/>
                    </a:ext>
                  </a:extLst>
                </a:gridCol>
                <a:gridCol w="1184462">
                  <a:extLst>
                    <a:ext uri="{9D8B030D-6E8A-4147-A177-3AD203B41FA5}">
                      <a16:colId xmlns:a16="http://schemas.microsoft.com/office/drawing/2014/main" val="3786128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Bahnschrift Condensed" panose="020B0502040204020203" pitchFamily="34" charset="0"/>
                        </a:rPr>
                        <a:t>Название</a:t>
                      </a:r>
                      <a:endParaRPr lang="ru-RU" sz="1600" dirty="0"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Bahnschrift Condensed" panose="020B0502040204020203" pitchFamily="34" charset="0"/>
                        </a:rPr>
                        <a:t>Легок для освоения подростком/доступность</a:t>
                      </a:r>
                      <a:endParaRPr lang="ru-RU" sz="1600" dirty="0"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Bahnschrift Condensed" panose="020B0502040204020203" pitchFamily="34" charset="0"/>
                        </a:rPr>
                        <a:t>Возможность</a:t>
                      </a:r>
                      <a:r>
                        <a:rPr lang="ru-RU" sz="1600" baseline="0" dirty="0" smtClean="0">
                          <a:latin typeface="Bahnschrift Condensed" panose="020B0502040204020203" pitchFamily="34" charset="0"/>
                        </a:rPr>
                        <a:t> объединения в группы для прогулки</a:t>
                      </a:r>
                      <a:endParaRPr lang="ru-RU" sz="1600" dirty="0"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err="1" smtClean="0">
                          <a:latin typeface="Bahnschrift Condensed" panose="020B0502040204020203" pitchFamily="34" charset="0"/>
                        </a:rPr>
                        <a:t>Безопастность</a:t>
                      </a:r>
                      <a:endParaRPr lang="ru-RU" sz="1600" dirty="0"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83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9933"/>
                          </a:solidFill>
                          <a:latin typeface="Bahnschrift Condensed" panose="020B0502040204020203" pitchFamily="34" charset="0"/>
                        </a:rPr>
                        <a:t>MATE</a:t>
                      </a:r>
                      <a:endParaRPr lang="ru-RU" sz="1600" dirty="0">
                        <a:solidFill>
                          <a:srgbClr val="FF993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+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+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+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316415"/>
                  </a:ext>
                </a:extLst>
              </a:tr>
              <a:tr h="3103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latin typeface="Bahnschrift Condensed" panose="020B0502040204020203" pitchFamily="34" charset="0"/>
                        </a:rPr>
                        <a:t>Сайты/приложения/боты</a:t>
                      </a:r>
                      <a:r>
                        <a:rPr lang="ru-RU" sz="1600" baseline="0" dirty="0" smtClean="0">
                          <a:latin typeface="Bahnschrift Condensed" panose="020B0502040204020203" pitchFamily="34" charset="0"/>
                        </a:rPr>
                        <a:t> для знакомств</a:t>
                      </a:r>
                      <a:endParaRPr lang="ru-RU" sz="1600" dirty="0" smtClean="0"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+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-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-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7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Bahnschrift Condensed" panose="020B0502040204020203" pitchFamily="34" charset="0"/>
                        </a:rPr>
                        <a:t>Информационные</a:t>
                      </a:r>
                      <a:r>
                        <a:rPr lang="ru-RU" sz="1600" baseline="0" dirty="0" smtClean="0">
                          <a:latin typeface="Bahnschrift Condensed" panose="020B0502040204020203" pitchFamily="34" charset="0"/>
                        </a:rPr>
                        <a:t> сайты мероприятий</a:t>
                      </a:r>
                      <a:endParaRPr lang="ru-RU" sz="1600" dirty="0"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-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-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+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9279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4406" y="4561658"/>
            <a:ext cx="113818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Bahnschrift Condensed" panose="020B0502040204020203" pitchFamily="34" charset="0"/>
              </a:rPr>
              <a:t>Во-первых чтобы создать аккаунт, </a:t>
            </a:r>
            <a:r>
              <a:rPr lang="ru-RU" sz="1600" dirty="0" smtClean="0">
                <a:solidFill>
                  <a:srgbClr val="FF9933"/>
                </a:solidFill>
                <a:latin typeface="Bahnschrift Condensed" panose="020B0502040204020203" pitchFamily="34" charset="0"/>
              </a:rPr>
              <a:t>надо сделать фото для идентификации личности</a:t>
            </a:r>
            <a:r>
              <a:rPr lang="ru-RU" sz="1600" dirty="0" smtClean="0">
                <a:latin typeface="Bahnschrift Condensed" panose="020B0502040204020203" pitchFamily="34" charset="0"/>
              </a:rPr>
              <a:t>. Фото нужно именно сделать, загрузить его не получится, ведь при создании аккаунта будет открываться камера, где пользователь сможет сделать фото своего лица</a:t>
            </a:r>
            <a:r>
              <a:rPr lang="ru-RU" sz="1600" dirty="0">
                <a:latin typeface="Bahnschrift Condensed" panose="020B0502040204020203" pitchFamily="34" charset="0"/>
              </a:rPr>
              <a:t>. </a:t>
            </a:r>
            <a:endParaRPr lang="ru-RU" sz="1600" dirty="0" smtClean="0"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 smtClean="0"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Bahnschrift Condensed" panose="020B0502040204020203" pitchFamily="34" charset="0"/>
              </a:rPr>
              <a:t>Также в </a:t>
            </a:r>
            <a:r>
              <a:rPr lang="ru-RU" sz="1600" dirty="0">
                <a:latin typeface="Bahnschrift Condensed" panose="020B0502040204020203" pitchFamily="34" charset="0"/>
              </a:rPr>
              <a:t>приложение будет реализована система </a:t>
            </a:r>
            <a:r>
              <a:rPr lang="ru-RU" sz="1600" dirty="0" smtClean="0">
                <a:latin typeface="Bahnschrift Condensed" panose="020B0502040204020203" pitchFamily="34" charset="0"/>
              </a:rPr>
              <a:t>верификации</a:t>
            </a:r>
            <a:r>
              <a:rPr lang="en-US" sz="1600" dirty="0" smtClean="0">
                <a:latin typeface="Bahnschrift Condensed" panose="020B0502040204020203" pitchFamily="34" charset="0"/>
              </a:rPr>
              <a:t>:</a:t>
            </a:r>
            <a:r>
              <a:rPr lang="ru-RU" sz="1600" dirty="0" smtClean="0">
                <a:latin typeface="Bahnschrift Condensed" panose="020B0502040204020203" pitchFamily="34" charset="0"/>
              </a:rPr>
              <a:t> будут </a:t>
            </a:r>
            <a:r>
              <a:rPr lang="ru-RU" sz="1600" dirty="0" smtClean="0">
                <a:solidFill>
                  <a:schemeClr val="accent6">
                    <a:lumMod val="75000"/>
                  </a:schemeClr>
                </a:solidFill>
                <a:latin typeface="Bahnschrift Condensed" panose="020B0502040204020203" pitchFamily="34" charset="0"/>
              </a:rPr>
              <a:t>верифицированные</a:t>
            </a:r>
            <a:r>
              <a:rPr lang="ru-RU" sz="1600" dirty="0" smtClean="0">
                <a:latin typeface="Bahnschrift Condensed" panose="020B0502040204020203" pitchFamily="34" charset="0"/>
              </a:rPr>
              <a:t> и </a:t>
            </a:r>
            <a:r>
              <a:rPr lang="ru-RU" sz="1600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не верифицированные*</a:t>
            </a:r>
            <a:r>
              <a:rPr lang="ru-RU" sz="1600" dirty="0" smtClean="0">
                <a:latin typeface="Bahnschrift Condensed" panose="020B0502040204020203" pitchFamily="34" charset="0"/>
              </a:rPr>
              <a:t> аккаунты. Чтобы пройти верификацию нужно пройти психологический тест, чтобы устранить какую-либо возможность психической нестабильности пользователя.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90439" y="4111983"/>
            <a:ext cx="2230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>
                <a:solidFill>
                  <a:srgbClr val="FF9933"/>
                </a:solidFill>
                <a:latin typeface="Arial Black" panose="020B0A04020102020204" pitchFamily="34" charset="0"/>
              </a:rPr>
              <a:t>Безопасность</a:t>
            </a:r>
            <a:endParaRPr lang="ru-RU" sz="2000" dirty="0">
              <a:solidFill>
                <a:srgbClr val="FF9933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90550" y="598422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i="1" dirty="0" smtClean="0">
                <a:solidFill>
                  <a:srgbClr val="FF0000"/>
                </a:solidFill>
                <a:latin typeface="Bahnschrift Condensed" panose="020B0502040204020203" pitchFamily="34" charset="0"/>
              </a:rPr>
              <a:t>*</a:t>
            </a:r>
            <a:r>
              <a:rPr lang="ru-RU" sz="1200" i="1" dirty="0" smtClean="0">
                <a:latin typeface="Bahnschrift Condensed" panose="020B0502040204020203" pitchFamily="34" charset="0"/>
              </a:rPr>
              <a:t>Каких-либо </a:t>
            </a:r>
            <a:r>
              <a:rPr lang="ru-RU" sz="1200" i="1" dirty="0">
                <a:latin typeface="Bahnschrift Condensed" panose="020B0502040204020203" pitchFamily="34" charset="0"/>
              </a:rPr>
              <a:t>ограничений на не верифицированные аккаунты накладываться не будут, однако доверять подобным пользователям </a:t>
            </a:r>
            <a:r>
              <a:rPr lang="ru-RU" sz="1200" i="1" dirty="0" smtClean="0">
                <a:latin typeface="Bahnschrift Condensed" panose="020B0502040204020203" pitchFamily="34" charset="0"/>
              </a:rPr>
              <a:t>не рекомендуется</a:t>
            </a:r>
            <a:r>
              <a:rPr lang="ru-RU" sz="1200" i="1" dirty="0">
                <a:latin typeface="Bahnschrift Condensed" panose="020B0502040204020203" pitchFamily="34" charset="0"/>
              </a:rPr>
              <a:t>)</a:t>
            </a:r>
            <a:endParaRPr lang="ru-RU" sz="1200" i="1" dirty="0">
              <a:solidFill>
                <a:srgbClr val="0D0D0D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71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-5968" y="0"/>
            <a:ext cx="12197968" cy="6858000"/>
          </a:xfrm>
          <a:prstGeom prst="rect">
            <a:avLst/>
          </a:prstGeom>
          <a:solidFill>
            <a:srgbClr val="FF9933">
              <a:alpha val="7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581025" y="514350"/>
            <a:ext cx="11029950" cy="5819775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" y="762000"/>
            <a:ext cx="12191999" cy="1409700"/>
          </a:xfrm>
          <a:prstGeom prst="rect">
            <a:avLst/>
          </a:prstGeom>
          <a:solidFill>
            <a:srgbClr val="FF9933">
              <a:alpha val="70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045016" y="254475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 smtClean="0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ТЕЛЕФОН: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+79225233707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+79501702177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+79127669176 </a:t>
            </a:r>
          </a:p>
          <a:p>
            <a:pPr algn="ctr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smtClean="0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ПОЧТА: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mate_izhevsk@bk.ru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smtClean="0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 НАС</a:t>
            </a:r>
            <a:r>
              <a:rPr lang="en-US" dirty="0" smtClean="0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 smtClean="0">
              <a:solidFill>
                <a:srgbClr val="FF99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https://t.me/mate_izhevsk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https://vk.com/public218299354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https://matemy.tilda.ws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44941" y="990689"/>
            <a:ext cx="7296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Спасибо</a:t>
            </a:r>
            <a:r>
              <a:rPr lang="ru-RU" sz="5400" dirty="0" smtClean="0">
                <a:solidFill>
                  <a:srgbClr val="FF9933"/>
                </a:solidFill>
                <a:latin typeface="Bahnschrift Condensed" panose="020B0502040204020203" pitchFamily="34" charset="0"/>
              </a:rPr>
              <a:t> </a:t>
            </a:r>
            <a:r>
              <a:rPr lang="ru-RU" sz="54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за внимание!</a:t>
            </a:r>
            <a:endParaRPr lang="ru-RU" sz="54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26" name="Picture 2" descr="Значок телеграмма без фона - 29 фото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190" y="2792805"/>
            <a:ext cx="1338262" cy="13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Логотип вк ПНГ на Прозрачном Фоне • Скачать PNG Логотип в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933700"/>
            <a:ext cx="1114224" cy="111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5" y="2608272"/>
            <a:ext cx="3352800" cy="3352800"/>
          </a:xfrm>
          <a:prstGeom prst="rect">
            <a:avLst/>
          </a:prstGeom>
        </p:spPr>
      </p:pic>
      <p:pic>
        <p:nvPicPr>
          <p:cNvPr id="1030" name="Picture 6" descr="Mail.Ru - Email App 12.7.0.30355 APK Download by Mail.Ru Group - APKMirro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301" y="4274328"/>
            <a:ext cx="1382301" cy="138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44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612</Words>
  <Application>Microsoft Office PowerPoint</Application>
  <PresentationFormat>Широкоэкранный</PresentationFormat>
  <Paragraphs>58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Bahnschrift Condensed</vt:lpstr>
      <vt:lpstr>Arial Black</vt:lpstr>
      <vt:lpstr>Times New Roman</vt:lpstr>
      <vt:lpstr>Arial</vt:lpstr>
      <vt:lpstr>Calibri Light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22</cp:revision>
  <dcterms:created xsi:type="dcterms:W3CDTF">2023-04-12T16:03:15Z</dcterms:created>
  <dcterms:modified xsi:type="dcterms:W3CDTF">2023-04-13T10:03:15Z</dcterms:modified>
</cp:coreProperties>
</file>